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  <p:sldId id="256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60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95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April 7, 2015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April 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April 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April 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April 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April 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April 7,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April 7,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April 7,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April 7, 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April 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>
            <a:alpha val="3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April 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jpeg"/><Relationship Id="rId3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WVUP Board of Governors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Higher Learning Commission Background and Requirements</a:t>
            </a:r>
            <a:endParaRPr lang="en-US" dirty="0"/>
          </a:p>
        </p:txBody>
      </p:sp>
      <p:pic>
        <p:nvPicPr>
          <p:cNvPr id="6" name="Picture 5" descr="WVUP Seal_NEW_201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2010" y="203157"/>
            <a:ext cx="1692489" cy="1692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805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46817"/>
            <a:ext cx="7024744" cy="761693"/>
          </a:xfrm>
        </p:spPr>
        <p:txBody>
          <a:bodyPr/>
          <a:lstStyle/>
          <a:p>
            <a:r>
              <a:rPr lang="en-US" dirty="0" smtClean="0"/>
              <a:t>Criterion 2: 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44042"/>
            <a:ext cx="6777317" cy="4173146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dirty="0" smtClean="0"/>
              <a:t>Ethical </a:t>
            </a:r>
            <a:r>
              <a:rPr lang="en-US" dirty="0"/>
              <a:t>&amp; Responsible </a:t>
            </a:r>
            <a:r>
              <a:rPr lang="en-US" dirty="0" smtClean="0"/>
              <a:t>Conduct</a:t>
            </a:r>
          </a:p>
          <a:p>
            <a:pPr marL="68580" indent="0">
              <a:buNone/>
            </a:pPr>
            <a:r>
              <a:rPr lang="en-US" dirty="0" smtClean="0"/>
              <a:t>Financial,</a:t>
            </a:r>
            <a:r>
              <a:rPr lang="en-US" dirty="0"/>
              <a:t> </a:t>
            </a:r>
            <a:r>
              <a:rPr lang="en-US" dirty="0" smtClean="0"/>
              <a:t>academic, personnel integrity.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Governing </a:t>
            </a:r>
            <a:r>
              <a:rPr lang="en-US" dirty="0" smtClean="0"/>
              <a:t>board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Is autonomous.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Considers reasonable and relevant interests of internal and external constituencies.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Preserves its independence from donors, elected officials, or special interest groups.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Delegates </a:t>
            </a:r>
            <a:r>
              <a:rPr lang="en-US" dirty="0"/>
              <a:t>day-to-day operations to leaders. </a:t>
            </a:r>
          </a:p>
          <a:p>
            <a:endParaRPr lang="en-US" dirty="0"/>
          </a:p>
        </p:txBody>
      </p:sp>
      <p:pic>
        <p:nvPicPr>
          <p:cNvPr id="4" name="Picture 3" descr="board room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455" y="5204381"/>
            <a:ext cx="2069113" cy="137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76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767919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Cr3: Teaching &amp; Learning – Quality, Resources &amp;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92394"/>
            <a:ext cx="6777317" cy="3740236"/>
          </a:xfrm>
        </p:spPr>
        <p:txBody>
          <a:bodyPr/>
          <a:lstStyle/>
          <a:p>
            <a:r>
              <a:rPr lang="en-US" dirty="0" smtClean="0"/>
              <a:t>High quality courses and programs – rigor </a:t>
            </a:r>
          </a:p>
          <a:p>
            <a:pPr lvl="1"/>
            <a:r>
              <a:rPr lang="en-US" dirty="0" smtClean="0"/>
              <a:t>General education </a:t>
            </a:r>
          </a:p>
          <a:p>
            <a:pPr lvl="1"/>
            <a:r>
              <a:rPr lang="en-US" dirty="0" smtClean="0"/>
              <a:t>Human and cultural diversity</a:t>
            </a:r>
          </a:p>
          <a:p>
            <a:pPr lvl="1"/>
            <a:r>
              <a:rPr lang="en-US" dirty="0" smtClean="0"/>
              <a:t>Scholarship, creative work, and discovery of knowledge </a:t>
            </a:r>
          </a:p>
          <a:p>
            <a:r>
              <a:rPr lang="en-US" dirty="0" smtClean="0"/>
              <a:t>Appropriately credentialed faculty and staff.</a:t>
            </a:r>
          </a:p>
          <a:p>
            <a:r>
              <a:rPr lang="en-US" dirty="0" smtClean="0"/>
              <a:t>Support student learning and teaching.</a:t>
            </a:r>
          </a:p>
          <a:p>
            <a:r>
              <a:rPr lang="en-US" dirty="0" smtClean="0"/>
              <a:t>Student co-curricular activities.</a:t>
            </a:r>
            <a:endParaRPr lang="en-US" dirty="0"/>
          </a:p>
        </p:txBody>
      </p:sp>
      <p:pic>
        <p:nvPicPr>
          <p:cNvPr id="6" name="Picture 5" descr="wvup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0480" y="5832630"/>
            <a:ext cx="216408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022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042" y="655588"/>
            <a:ext cx="7317809" cy="729721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CR 4:  Evaluation and Improvement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59484"/>
            <a:ext cx="6777317" cy="4173146"/>
          </a:xfrm>
        </p:spPr>
        <p:txBody>
          <a:bodyPr/>
          <a:lstStyle/>
          <a:p>
            <a:r>
              <a:rPr lang="en-US" dirty="0" smtClean="0"/>
              <a:t>Assessment of student learning outcomes. </a:t>
            </a:r>
          </a:p>
          <a:p>
            <a:r>
              <a:rPr lang="en-US" dirty="0" smtClean="0"/>
              <a:t>Data on enrollment, retention, persistence, completion/graduation rates.</a:t>
            </a:r>
          </a:p>
          <a:p>
            <a:r>
              <a:rPr lang="en-US" dirty="0" smtClean="0"/>
              <a:t>USING the data to improve:</a:t>
            </a:r>
          </a:p>
          <a:p>
            <a:pPr lvl="1"/>
            <a:r>
              <a:rPr lang="en-US" dirty="0" smtClean="0"/>
              <a:t>Student learning.</a:t>
            </a:r>
          </a:p>
          <a:p>
            <a:pPr lvl="1"/>
            <a:r>
              <a:rPr lang="en-US" dirty="0" smtClean="0"/>
              <a:t>College processes.</a:t>
            </a:r>
          </a:p>
          <a:p>
            <a:pPr lvl="1"/>
            <a:endParaRPr lang="en-US" dirty="0"/>
          </a:p>
        </p:txBody>
      </p:sp>
      <p:pic>
        <p:nvPicPr>
          <p:cNvPr id="4" name="Picture 3" descr="road-less-traveled2 im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5256" y="3987532"/>
            <a:ext cx="3611506" cy="2246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413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753489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 5:  Resources, Planning &amp; Institutional Effectiveness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49104"/>
            <a:ext cx="6777317" cy="3783526"/>
          </a:xfrm>
        </p:spPr>
        <p:txBody>
          <a:bodyPr/>
          <a:lstStyle/>
          <a:p>
            <a:r>
              <a:rPr lang="en-US" dirty="0" smtClean="0"/>
              <a:t>Appropriate human and fiscal resources to support fulfillment of the mission and operations. </a:t>
            </a:r>
          </a:p>
          <a:p>
            <a:r>
              <a:rPr lang="en-US" dirty="0" smtClean="0"/>
              <a:t>Governance &amp; administrative structure -  leadership, collaborative processes.</a:t>
            </a:r>
          </a:p>
          <a:p>
            <a:r>
              <a:rPr lang="en-US" dirty="0" smtClean="0"/>
              <a:t>Systematic &amp; integrated planning</a:t>
            </a:r>
          </a:p>
          <a:p>
            <a:r>
              <a:rPr lang="en-US" dirty="0" smtClean="0"/>
              <a:t>Continuous improvement processes.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2798" y="4941059"/>
            <a:ext cx="1986101" cy="1439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262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710197"/>
            <a:ext cx="7024744" cy="747263"/>
          </a:xfrm>
        </p:spPr>
        <p:txBody>
          <a:bodyPr/>
          <a:lstStyle/>
          <a:p>
            <a:r>
              <a:rPr lang="en-US" dirty="0" smtClean="0"/>
              <a:t>Compliance</a:t>
            </a:r>
            <a:endParaRPr lang="en-US" dirty="0"/>
          </a:p>
        </p:txBody>
      </p:sp>
      <p:pic>
        <p:nvPicPr>
          <p:cNvPr id="7" name="Content Placeholder 6" descr="govnment help.jpe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6" b="506"/>
          <a:stretch>
            <a:fillRect/>
          </a:stretch>
        </p:blipFill>
        <p:spPr>
          <a:xfrm>
            <a:off x="1342106" y="1852613"/>
            <a:ext cx="2788438" cy="3224697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645152" y="1457460"/>
            <a:ext cx="3419856" cy="434897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Federal compliance:</a:t>
            </a:r>
          </a:p>
          <a:p>
            <a:r>
              <a:rPr lang="en-US" sz="3200" dirty="0" smtClean="0"/>
              <a:t>Financial aid, </a:t>
            </a:r>
          </a:p>
          <a:p>
            <a:r>
              <a:rPr lang="en-US" sz="3200" dirty="0"/>
              <a:t>D</a:t>
            </a:r>
            <a:r>
              <a:rPr lang="en-US" sz="3200" dirty="0" smtClean="0"/>
              <a:t>ata collection &amp; reporting.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91328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43489" y="464921"/>
            <a:ext cx="7817297" cy="9492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WVUP’s </a:t>
            </a:r>
            <a:r>
              <a:rPr lang="en-US" dirty="0" smtClean="0"/>
              <a:t>Areas for improvement: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43492" y="1414169"/>
            <a:ext cx="6777317" cy="4660987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Assessment </a:t>
            </a:r>
            <a:r>
              <a:rPr lang="en-US" sz="2800" dirty="0" smtClean="0"/>
              <a:t>of Student Learning</a:t>
            </a:r>
          </a:p>
          <a:p>
            <a:pPr lvl="1"/>
            <a:r>
              <a:rPr lang="en-US" sz="2800" dirty="0" smtClean="0"/>
              <a:t>“</a:t>
            </a:r>
            <a:r>
              <a:rPr lang="en-US" sz="2800" dirty="0" smtClean="0"/>
              <a:t>Close </a:t>
            </a:r>
            <a:r>
              <a:rPr lang="en-US" sz="2800" dirty="0" smtClean="0"/>
              <a:t>the loop” = continuous improvement</a:t>
            </a:r>
          </a:p>
          <a:p>
            <a:pPr lvl="1"/>
            <a:r>
              <a:rPr lang="en-US" sz="2800" b="1" i="1" dirty="0" smtClean="0">
                <a:solidFill>
                  <a:srgbClr val="0000FF"/>
                </a:solidFill>
              </a:rPr>
              <a:t>USING</a:t>
            </a:r>
            <a:r>
              <a:rPr lang="en-US" sz="2800" dirty="0" smtClean="0"/>
              <a:t> the data collected</a:t>
            </a:r>
          </a:p>
          <a:p>
            <a:pPr lvl="1"/>
            <a:r>
              <a:rPr lang="en-US" sz="2800" dirty="0" smtClean="0"/>
              <a:t>All units </a:t>
            </a:r>
            <a:endParaRPr lang="en-US" sz="2800" dirty="0" smtClean="0"/>
          </a:p>
          <a:p>
            <a:r>
              <a:rPr lang="en-US" sz="3000" dirty="0" smtClean="0"/>
              <a:t>Strategic Planning</a:t>
            </a:r>
          </a:p>
          <a:p>
            <a:pPr lvl="1"/>
            <a:r>
              <a:rPr lang="en-US" sz="2800" dirty="0" smtClean="0"/>
              <a:t>All activities come from the </a:t>
            </a:r>
            <a:r>
              <a:rPr lang="en-US" sz="2800" dirty="0" err="1" smtClean="0"/>
              <a:t>Strat</a:t>
            </a:r>
            <a:r>
              <a:rPr lang="en-US" sz="2800" dirty="0" smtClean="0"/>
              <a:t> Plan</a:t>
            </a:r>
          </a:p>
          <a:p>
            <a:r>
              <a:rPr lang="en-US" sz="2800" dirty="0" smtClean="0"/>
              <a:t>Organizational Climate</a:t>
            </a:r>
          </a:p>
          <a:p>
            <a:pPr lvl="1"/>
            <a:r>
              <a:rPr lang="en-US" sz="2800" dirty="0" smtClean="0"/>
              <a:t>Improve governance based on shared decision making</a:t>
            </a:r>
            <a:endParaRPr lang="en-US" sz="28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468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How’d we do?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3200" dirty="0" smtClean="0"/>
              <a:t>Criterion 1 Mission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68580" indent="0" algn="ctr">
              <a:buNone/>
            </a:pPr>
            <a:r>
              <a:rPr lang="en-US" sz="3200" dirty="0" smtClean="0"/>
              <a:t>Criterion 2 Integrity</a:t>
            </a:r>
          </a:p>
          <a:p>
            <a:endParaRPr lang="en-US" dirty="0"/>
          </a:p>
        </p:txBody>
      </p:sp>
      <p:pic>
        <p:nvPicPr>
          <p:cNvPr id="8" name="Picture 7" descr="a grade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332" y="3619400"/>
            <a:ext cx="1524000" cy="1524000"/>
          </a:xfrm>
          <a:prstGeom prst="rect">
            <a:avLst/>
          </a:prstGeom>
        </p:spPr>
      </p:pic>
      <p:pic>
        <p:nvPicPr>
          <p:cNvPr id="9" name="Picture 8" descr="a grade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193" y="3619400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275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How’d we do?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3200" dirty="0" smtClean="0"/>
              <a:t>Criterion 3 </a:t>
            </a:r>
            <a:br>
              <a:rPr lang="en-US" sz="3200" dirty="0" smtClean="0"/>
            </a:br>
            <a:r>
              <a:rPr lang="en-US" sz="3200" dirty="0" smtClean="0"/>
              <a:t>Teaching &amp; Learning 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68580" indent="0" algn="ctr">
              <a:buNone/>
            </a:pPr>
            <a:r>
              <a:rPr lang="en-US" sz="3200" dirty="0" smtClean="0"/>
              <a:t>Criterion 4</a:t>
            </a:r>
          </a:p>
          <a:p>
            <a:pPr marL="68580" indent="0" algn="ctr">
              <a:buNone/>
            </a:pPr>
            <a:r>
              <a:rPr lang="en-US" sz="3200" dirty="0" smtClean="0"/>
              <a:t>Assessment</a:t>
            </a:r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8" name="Picture 7" descr="a grade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332" y="4282440"/>
            <a:ext cx="1524000" cy="1524000"/>
          </a:xfrm>
          <a:prstGeom prst="rect">
            <a:avLst/>
          </a:prstGeom>
        </p:spPr>
      </p:pic>
      <p:pic>
        <p:nvPicPr>
          <p:cNvPr id="3" name="Picture 2" descr="b minus grade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8539" y="4282440"/>
            <a:ext cx="1714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061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695767"/>
            <a:ext cx="7024744" cy="1143000"/>
          </a:xfrm>
        </p:spPr>
        <p:txBody>
          <a:bodyPr/>
          <a:lstStyle/>
          <a:p>
            <a:r>
              <a:rPr lang="en-US" dirty="0" smtClean="0"/>
              <a:t>How’d we do?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172296" y="1838767"/>
            <a:ext cx="6688963" cy="1669331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3200" dirty="0" smtClean="0"/>
              <a:t>Criterion 5 </a:t>
            </a:r>
            <a:br>
              <a:rPr lang="en-US" sz="3200" dirty="0" smtClean="0"/>
            </a:br>
            <a:r>
              <a:rPr lang="en-US" sz="3200" dirty="0" smtClean="0"/>
              <a:t>Resources, Planning, and Institutional Effectiveness</a:t>
            </a:r>
            <a:endParaRPr lang="en-US" sz="3200" dirty="0"/>
          </a:p>
        </p:txBody>
      </p:sp>
      <p:pic>
        <p:nvPicPr>
          <p:cNvPr id="2" name="Picture 1" descr="grade 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989" y="3732674"/>
            <a:ext cx="1822208" cy="1710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284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9414"/>
          </a:xfrm>
        </p:spPr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43492" y="1977324"/>
            <a:ext cx="6777317" cy="3508977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Continuous improvement &amp; assessment for all units – Summer 2015 projects. </a:t>
            </a:r>
          </a:p>
          <a:p>
            <a:r>
              <a:rPr lang="en-US" sz="3200" dirty="0" smtClean="0"/>
              <a:t>Summer Assessment Academy?</a:t>
            </a:r>
          </a:p>
          <a:p>
            <a:r>
              <a:rPr lang="en-US" sz="3200" dirty="0" smtClean="0"/>
              <a:t>Follow</a:t>
            </a:r>
            <a:r>
              <a:rPr lang="en-US" sz="3200" dirty="0"/>
              <a:t>-up report due March 2016</a:t>
            </a:r>
            <a:r>
              <a:rPr lang="en-US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3727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73455"/>
          </a:xfrm>
        </p:spPr>
        <p:txBody>
          <a:bodyPr/>
          <a:lstStyle/>
          <a:p>
            <a:r>
              <a:rPr lang="en-US" dirty="0" smtClean="0"/>
              <a:t>Session Outcomes: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43492" y="2180706"/>
            <a:ext cx="6777317" cy="3651923"/>
          </a:xfrm>
        </p:spPr>
        <p:txBody>
          <a:bodyPr/>
          <a:lstStyle/>
          <a:p>
            <a:r>
              <a:rPr lang="en-US" dirty="0" smtClean="0"/>
              <a:t>At the end of today’s session, you will be able to:</a:t>
            </a:r>
          </a:p>
          <a:p>
            <a:pPr lvl="1"/>
            <a:r>
              <a:rPr lang="en-US" dirty="0" smtClean="0"/>
              <a:t>Explain the significance of Higher Learning Commission accreditation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Understand the Guiding Values and Criteria for accreditation.</a:t>
            </a:r>
            <a:endParaRPr lang="en-US" dirty="0" smtClean="0"/>
          </a:p>
          <a:p>
            <a:pPr lvl="1"/>
            <a:r>
              <a:rPr lang="en-US" dirty="0"/>
              <a:t>Identify major issues for </a:t>
            </a:r>
            <a:r>
              <a:rPr lang="en-US" dirty="0" smtClean="0"/>
              <a:t>WVUP’s HLC follow</a:t>
            </a:r>
            <a:r>
              <a:rPr lang="en-US" dirty="0"/>
              <a:t>-up report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513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creen Shot 2015-04-07 at 3.59.43 PM.png"/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5" t="1722" r="-1212" b="5017"/>
          <a:stretch/>
        </p:blipFill>
        <p:spPr>
          <a:xfrm>
            <a:off x="2866067" y="935619"/>
            <a:ext cx="3658525" cy="4325314"/>
          </a:xfrm>
        </p:spPr>
      </p:pic>
      <p:sp>
        <p:nvSpPr>
          <p:cNvPr id="7" name="TextBox 6"/>
          <p:cNvSpPr txBox="1"/>
          <p:nvPr/>
        </p:nvSpPr>
        <p:spPr>
          <a:xfrm>
            <a:off x="943820" y="5573024"/>
            <a:ext cx="3319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0000FF"/>
                </a:solidFill>
              </a:rPr>
              <a:t>GiveMore.com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53903" y="5616254"/>
            <a:ext cx="3317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Thank you! </a:t>
            </a:r>
          </a:p>
          <a:p>
            <a:pPr algn="ctr"/>
            <a:r>
              <a:rPr lang="en-US" dirty="0" err="1" smtClean="0"/>
              <a:t>Pam.Braden@wvup.edu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222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675627"/>
            <a:ext cx="7024744" cy="704073"/>
          </a:xfrm>
        </p:spPr>
        <p:txBody>
          <a:bodyPr>
            <a:normAutofit/>
          </a:bodyPr>
          <a:lstStyle/>
          <a:p>
            <a:r>
              <a:rPr lang="en-US" dirty="0"/>
              <a:t>H</a:t>
            </a:r>
            <a:r>
              <a:rPr lang="en-US" dirty="0" smtClean="0"/>
              <a:t>LC </a:t>
            </a:r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042416" y="1513667"/>
            <a:ext cx="3878640" cy="4251653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i="1" dirty="0" smtClean="0"/>
              <a:t>Why accredited?</a:t>
            </a:r>
          </a:p>
          <a:p>
            <a:r>
              <a:rPr lang="en-US" dirty="0" smtClean="0"/>
              <a:t>Continuous improvement</a:t>
            </a:r>
          </a:p>
          <a:p>
            <a:r>
              <a:rPr lang="en-US" dirty="0" smtClean="0"/>
              <a:t>Validates </a:t>
            </a:r>
            <a:r>
              <a:rPr lang="en-US" dirty="0" smtClean="0"/>
              <a:t>quality </a:t>
            </a:r>
          </a:p>
          <a:p>
            <a:r>
              <a:rPr lang="en-US" dirty="0" smtClean="0"/>
              <a:t>Federal funding for financial </a:t>
            </a:r>
            <a:r>
              <a:rPr lang="en-US" dirty="0" smtClean="0"/>
              <a:t>aid and other </a:t>
            </a:r>
            <a:r>
              <a:rPr lang="en-US" dirty="0" smtClean="0"/>
              <a:t>federal programs</a:t>
            </a:r>
          </a:p>
        </p:txBody>
      </p:sp>
      <p:pic>
        <p:nvPicPr>
          <p:cNvPr id="2" name="Content Placeholder 1" descr="stampapproval.jpe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97" r="15997"/>
          <a:stretch>
            <a:fillRect/>
          </a:stretch>
        </p:blipFill>
        <p:spPr>
          <a:xfrm>
            <a:off x="5270387" y="1512889"/>
            <a:ext cx="2794113" cy="3508856"/>
          </a:xfrm>
        </p:spPr>
      </p:pic>
    </p:spTree>
    <p:extLst>
      <p:ext uri="{BB962C8B-B14F-4D97-AF65-F5344CB8AC3E}">
        <p14:creationId xmlns:p14="http://schemas.microsoft.com/office/powerpoint/2010/main" val="1246749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60681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How?</a:t>
            </a:r>
            <a:endParaRPr lang="en-US" i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43492" y="1688346"/>
            <a:ext cx="6777317" cy="4144284"/>
          </a:xfrm>
        </p:spPr>
        <p:txBody>
          <a:bodyPr/>
          <a:lstStyle/>
          <a:p>
            <a:r>
              <a:rPr lang="en-US" dirty="0" smtClean="0"/>
              <a:t>College</a:t>
            </a:r>
            <a:r>
              <a:rPr lang="en-US" dirty="0"/>
              <a:t>-</a:t>
            </a:r>
            <a:r>
              <a:rPr lang="en-US" dirty="0" smtClean="0"/>
              <a:t>wide review of campus policies and practices. (2013-14) </a:t>
            </a:r>
            <a:endParaRPr lang="en-US" dirty="0"/>
          </a:p>
          <a:p>
            <a:r>
              <a:rPr lang="en-US" dirty="0"/>
              <a:t>Write “assurances argument” and provide evidence.  </a:t>
            </a:r>
            <a:r>
              <a:rPr lang="en-US" dirty="0" smtClean="0"/>
              <a:t>(2013-14)</a:t>
            </a:r>
            <a:endParaRPr lang="en-US" dirty="0"/>
          </a:p>
          <a:p>
            <a:r>
              <a:rPr lang="en-US" dirty="0"/>
              <a:t>Campus visit by peers = April 2014 </a:t>
            </a:r>
          </a:p>
          <a:p>
            <a:r>
              <a:rPr lang="en-US" dirty="0" smtClean="0"/>
              <a:t>Yay!  10-year Reaffirmation = </a:t>
            </a:r>
            <a:r>
              <a:rPr lang="en-US" dirty="0"/>
              <a:t>best </a:t>
            </a:r>
          </a:p>
          <a:p>
            <a:endParaRPr lang="en-US" dirty="0"/>
          </a:p>
        </p:txBody>
      </p:sp>
      <p:pic>
        <p:nvPicPr>
          <p:cNvPr id="8" name="Picture 7" descr="a minus grasde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0734" y="4587960"/>
            <a:ext cx="2857500" cy="153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762072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369" y="782349"/>
            <a:ext cx="7024744" cy="804984"/>
          </a:xfrm>
        </p:spPr>
        <p:txBody>
          <a:bodyPr/>
          <a:lstStyle/>
          <a:p>
            <a:r>
              <a:rPr lang="en-US" dirty="0" smtClean="0"/>
              <a:t>Guiding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1731636"/>
            <a:ext cx="3419856" cy="4074804"/>
          </a:xfrm>
        </p:spPr>
        <p:txBody>
          <a:bodyPr/>
          <a:lstStyle/>
          <a:p>
            <a:r>
              <a:rPr lang="en-US" dirty="0" smtClean="0"/>
              <a:t>Focus on </a:t>
            </a:r>
            <a:r>
              <a:rPr lang="en-US" i="1" dirty="0" smtClean="0">
                <a:solidFill>
                  <a:srgbClr val="0000FF"/>
                </a:solidFill>
              </a:rPr>
              <a:t>student learning.</a:t>
            </a:r>
          </a:p>
          <a:p>
            <a:r>
              <a:rPr lang="en-US" dirty="0" smtClean="0"/>
              <a:t>Education as a public purpose</a:t>
            </a:r>
          </a:p>
          <a:p>
            <a:r>
              <a:rPr lang="en-US" dirty="0" smtClean="0"/>
              <a:t>Education for a diverse, technological, globally connected world.</a:t>
            </a:r>
            <a:endParaRPr lang="en-US" dirty="0"/>
          </a:p>
        </p:txBody>
      </p:sp>
      <p:pic>
        <p:nvPicPr>
          <p:cNvPr id="7" name="Content Placeholder 6" descr="student testing.jpe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38" r="17438"/>
          <a:stretch>
            <a:fillRect/>
          </a:stretch>
        </p:blipFill>
        <p:spPr>
          <a:xfrm>
            <a:off x="4933777" y="1587333"/>
            <a:ext cx="3419856" cy="3493008"/>
          </a:xfrm>
        </p:spPr>
      </p:pic>
    </p:spTree>
    <p:extLst>
      <p:ext uri="{BB962C8B-B14F-4D97-AF65-F5344CB8AC3E}">
        <p14:creationId xmlns:p14="http://schemas.microsoft.com/office/powerpoint/2010/main" val="1030036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68463"/>
            <a:ext cx="7024744" cy="718402"/>
          </a:xfrm>
        </p:spPr>
        <p:txBody>
          <a:bodyPr/>
          <a:lstStyle/>
          <a:p>
            <a:r>
              <a:rPr lang="en-US" dirty="0" smtClean="0"/>
              <a:t>Guiding values </a:t>
            </a:r>
            <a:endParaRPr lang="en-US" dirty="0"/>
          </a:p>
        </p:txBody>
      </p:sp>
      <p:pic>
        <p:nvPicPr>
          <p:cNvPr id="5" name="Content Placeholder 4" descr="cont improvement.jpeg"/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20" r="13524" b="3516"/>
          <a:stretch/>
        </p:blipFill>
        <p:spPr>
          <a:xfrm>
            <a:off x="705421" y="1529612"/>
            <a:ext cx="3939731" cy="294892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1529612"/>
            <a:ext cx="3419856" cy="4276827"/>
          </a:xfrm>
        </p:spPr>
        <p:txBody>
          <a:bodyPr/>
          <a:lstStyle/>
          <a:p>
            <a:r>
              <a:rPr lang="en-US" dirty="0" smtClean="0"/>
              <a:t>A culture of continuous improvement.</a:t>
            </a:r>
          </a:p>
          <a:p>
            <a:r>
              <a:rPr lang="en-US" dirty="0" smtClean="0"/>
              <a:t>Evidence-based institutional learning and self-presentation.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537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25172"/>
            <a:ext cx="7024744" cy="804984"/>
          </a:xfrm>
        </p:spPr>
        <p:txBody>
          <a:bodyPr>
            <a:normAutofit/>
          </a:bodyPr>
          <a:lstStyle/>
          <a:p>
            <a:r>
              <a:rPr lang="en-US" dirty="0"/>
              <a:t>G</a:t>
            </a:r>
            <a:r>
              <a:rPr lang="en-US" dirty="0" smtClean="0"/>
              <a:t>uiding values.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1616194"/>
            <a:ext cx="3948684" cy="4190246"/>
          </a:xfrm>
        </p:spPr>
        <p:txBody>
          <a:bodyPr/>
          <a:lstStyle/>
          <a:p>
            <a:r>
              <a:rPr lang="en-US" sz="3200" dirty="0" smtClean="0"/>
              <a:t>Integrity, transparency, and ethical behavior.</a:t>
            </a:r>
          </a:p>
          <a:p>
            <a:r>
              <a:rPr lang="en-US" sz="3200" dirty="0" smtClean="0"/>
              <a:t>Governance for the well-being of the institution. </a:t>
            </a:r>
          </a:p>
          <a:p>
            <a:endParaRPr lang="en-US" dirty="0"/>
          </a:p>
        </p:txBody>
      </p:sp>
      <p:pic>
        <p:nvPicPr>
          <p:cNvPr id="8" name="Content Placeholder 7" descr="governance.jpe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3" r="1263"/>
          <a:stretch>
            <a:fillRect/>
          </a:stretch>
        </p:blipFill>
        <p:spPr>
          <a:xfrm>
            <a:off x="4991100" y="1620838"/>
            <a:ext cx="3419475" cy="3492500"/>
          </a:xfrm>
        </p:spPr>
      </p:pic>
    </p:spTree>
    <p:extLst>
      <p:ext uri="{BB962C8B-B14F-4D97-AF65-F5344CB8AC3E}">
        <p14:creationId xmlns:p14="http://schemas.microsoft.com/office/powerpoint/2010/main" val="3617210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264" y="565894"/>
            <a:ext cx="7024744" cy="934857"/>
          </a:xfrm>
        </p:spPr>
        <p:txBody>
          <a:bodyPr/>
          <a:lstStyle/>
          <a:p>
            <a:r>
              <a:rPr lang="en-US" dirty="0" smtClean="0"/>
              <a:t>Guiding values. . .</a:t>
            </a:r>
            <a:endParaRPr lang="en-US" dirty="0"/>
          </a:p>
        </p:txBody>
      </p:sp>
      <p:pic>
        <p:nvPicPr>
          <p:cNvPr id="5" name="Content Placeholder 4" descr="mission.jpeg"/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3" r="3795" b="3704"/>
          <a:stretch/>
        </p:blipFill>
        <p:spPr>
          <a:xfrm>
            <a:off x="620156" y="1746066"/>
            <a:ext cx="3766944" cy="2597269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1" y="1746066"/>
            <a:ext cx="3869285" cy="4060373"/>
          </a:xfrm>
        </p:spPr>
        <p:txBody>
          <a:bodyPr/>
          <a:lstStyle/>
          <a:p>
            <a:r>
              <a:rPr lang="en-US" dirty="0" smtClean="0"/>
              <a:t>Planning and management of resources to ensure institutional sustainability.</a:t>
            </a:r>
          </a:p>
          <a:p>
            <a:r>
              <a:rPr lang="en-US" dirty="0" smtClean="0"/>
              <a:t>Mission-centered evaluation. </a:t>
            </a:r>
          </a:p>
          <a:p>
            <a:r>
              <a:rPr lang="en-US" dirty="0" smtClean="0"/>
              <a:t>Accreditation through peer review.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545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43490" y="654032"/>
            <a:ext cx="7024744" cy="747263"/>
          </a:xfrm>
        </p:spPr>
        <p:txBody>
          <a:bodyPr/>
          <a:lstStyle/>
          <a:p>
            <a:r>
              <a:rPr lang="en-US" dirty="0" smtClean="0"/>
              <a:t>Criterion 1: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43492" y="1558472"/>
            <a:ext cx="6777317" cy="4274157"/>
          </a:xfrm>
        </p:spPr>
        <p:txBody>
          <a:bodyPr>
            <a:noAutofit/>
          </a:bodyPr>
          <a:lstStyle/>
          <a:p>
            <a:pPr marL="525780" indent="-457200">
              <a:buFont typeface="+mj-lt"/>
              <a:buAutoNum type="arabicPeriod"/>
            </a:pPr>
            <a:r>
              <a:rPr lang="en-US" sz="2800" dirty="0" smtClean="0"/>
              <a:t>Mission – 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sz="2800" dirty="0" smtClean="0"/>
              <a:t>Broadly understood within the institution. (WVUP=CC)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sz="2800" dirty="0"/>
              <a:t>A</a:t>
            </a:r>
            <a:r>
              <a:rPr lang="en-US" sz="2800" dirty="0" smtClean="0"/>
              <a:t>rticulated publicly.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sz="2800" dirty="0"/>
              <a:t>R</a:t>
            </a:r>
            <a:r>
              <a:rPr lang="en-US" sz="2800" dirty="0" smtClean="0"/>
              <a:t>elationship between mission and diversity of society. 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sz="2800" dirty="0"/>
              <a:t>C</a:t>
            </a:r>
            <a:r>
              <a:rPr lang="en-US" sz="2800" dirty="0" smtClean="0"/>
              <a:t>ommitment to the “public good.”</a:t>
            </a:r>
          </a:p>
        </p:txBody>
      </p:sp>
      <p:pic>
        <p:nvPicPr>
          <p:cNvPr id="7" name="Picture 6" descr="cap and diplom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393" y="339873"/>
            <a:ext cx="2768169" cy="155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21228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</TotalTime>
  <Words>533</Words>
  <Application>Microsoft Macintosh PowerPoint</Application>
  <PresentationFormat>On-screen Show (4:3)</PresentationFormat>
  <Paragraphs>94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Austin</vt:lpstr>
      <vt:lpstr>WVUP Board of Governors</vt:lpstr>
      <vt:lpstr>Session Outcomes:</vt:lpstr>
      <vt:lpstr>HLC Background</vt:lpstr>
      <vt:lpstr>How?</vt:lpstr>
      <vt:lpstr>Guiding Values</vt:lpstr>
      <vt:lpstr>Guiding values </vt:lpstr>
      <vt:lpstr>Guiding values. . . </vt:lpstr>
      <vt:lpstr>Guiding values. . .</vt:lpstr>
      <vt:lpstr>Criterion 1: </vt:lpstr>
      <vt:lpstr>Criterion 2:  Integrity</vt:lpstr>
      <vt:lpstr>Cr3: Teaching &amp; Learning – Quality, Resources &amp; Support</vt:lpstr>
      <vt:lpstr>    CR 4:  Evaluation and Improvement</vt:lpstr>
      <vt:lpstr>CR 5:  Resources, Planning &amp; Institutional Effectiveness</vt:lpstr>
      <vt:lpstr>Compliance</vt:lpstr>
      <vt:lpstr>WVUP’s Areas for improvement:</vt:lpstr>
      <vt:lpstr>How’d we do?</vt:lpstr>
      <vt:lpstr>How’d we do?</vt:lpstr>
      <vt:lpstr>How’d we do?</vt:lpstr>
      <vt:lpstr>What’s next?</vt:lpstr>
      <vt:lpstr>PowerPoint Presentation</vt:lpstr>
    </vt:vector>
  </TitlesOfParts>
  <Company>West Virginia University at Parkersburg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WVUP  Board of Governors</dc:title>
  <dc:creator>Pam Braden</dc:creator>
  <cp:lastModifiedBy>Pam Braden</cp:lastModifiedBy>
  <cp:revision>43</cp:revision>
  <dcterms:created xsi:type="dcterms:W3CDTF">2015-04-06T13:49:23Z</dcterms:created>
  <dcterms:modified xsi:type="dcterms:W3CDTF">2015-04-07T20:25:01Z</dcterms:modified>
</cp:coreProperties>
</file>